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61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Traffic Management using IoT</a:t>
            </a:r>
            <a:endParaRPr lang="en-US" sz="5249" dirty="0"/>
          </a:p>
        </p:txBody>
      </p:sp>
      <p:sp>
        <p:nvSpPr>
          <p:cNvPr id="5" name="Text 2"/>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Discover the game-changing potential of IoT technologies in traffic management and how they can enhance traffic control, monitoring, and analysis.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930235"/>
            <a:ext cx="103555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Overview of IoT in Traffic Management</a:t>
            </a:r>
            <a:endParaRPr lang="en-US" sz="4374" dirty="0"/>
          </a:p>
        </p:txBody>
      </p:sp>
      <p:sp>
        <p:nvSpPr>
          <p:cNvPr id="5" name="Shape 2"/>
          <p:cNvSpPr/>
          <p:nvPr/>
        </p:nvSpPr>
        <p:spPr>
          <a:xfrm>
            <a:off x="7293054" y="2068949"/>
            <a:ext cx="44410" cy="5230297"/>
          </a:xfrm>
          <a:prstGeom prst="rect">
            <a:avLst/>
          </a:prstGeom>
          <a:solidFill>
            <a:srgbClr val="303B69"/>
          </a:solidFill>
          <a:ln/>
        </p:spPr>
        <p:txBody>
          <a:bodyPr/>
          <a:lstStyle/>
          <a:p>
            <a:endParaRPr lang="en-IN"/>
          </a:p>
        </p:txBody>
      </p:sp>
      <p:sp>
        <p:nvSpPr>
          <p:cNvPr id="6" name="Shape 3"/>
          <p:cNvSpPr/>
          <p:nvPr/>
        </p:nvSpPr>
        <p:spPr>
          <a:xfrm>
            <a:off x="7565172" y="2470249"/>
            <a:ext cx="777597" cy="44410"/>
          </a:xfrm>
          <a:prstGeom prst="rect">
            <a:avLst/>
          </a:prstGeom>
          <a:solidFill>
            <a:srgbClr val="303B69"/>
          </a:solidFill>
          <a:ln/>
        </p:spPr>
        <p:txBody>
          <a:bodyPr/>
          <a:lstStyle/>
          <a:p>
            <a:endParaRPr lang="en-IN"/>
          </a:p>
        </p:txBody>
      </p:sp>
      <p:sp>
        <p:nvSpPr>
          <p:cNvPr id="7" name="Shape 4"/>
          <p:cNvSpPr/>
          <p:nvPr/>
        </p:nvSpPr>
        <p:spPr>
          <a:xfrm>
            <a:off x="7065228" y="2242542"/>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8" name="Text 5"/>
          <p:cNvSpPr/>
          <p:nvPr/>
        </p:nvSpPr>
        <p:spPr>
          <a:xfrm>
            <a:off x="7238940" y="2284214"/>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6"/>
          <p:cNvSpPr/>
          <p:nvPr/>
        </p:nvSpPr>
        <p:spPr>
          <a:xfrm>
            <a:off x="8537258" y="2291120"/>
            <a:ext cx="2221944"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IoT Defined</a:t>
            </a:r>
            <a:endParaRPr lang="en-US" sz="2187" dirty="0"/>
          </a:p>
        </p:txBody>
      </p:sp>
      <p:sp>
        <p:nvSpPr>
          <p:cNvPr id="10" name="Text 7"/>
          <p:cNvSpPr/>
          <p:nvPr/>
        </p:nvSpPr>
        <p:spPr>
          <a:xfrm>
            <a:off x="8537258" y="2860477"/>
            <a:ext cx="4055150"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Explore the basics of IoT and the concepts behind it, and its applications in traffic management.</a:t>
            </a:r>
            <a:endParaRPr lang="en-US" sz="1750" dirty="0"/>
          </a:p>
        </p:txBody>
      </p:sp>
      <p:sp>
        <p:nvSpPr>
          <p:cNvPr id="11" name="Shape 8"/>
          <p:cNvSpPr/>
          <p:nvPr/>
        </p:nvSpPr>
        <p:spPr>
          <a:xfrm>
            <a:off x="6287631" y="3581102"/>
            <a:ext cx="777597" cy="44410"/>
          </a:xfrm>
          <a:prstGeom prst="rect">
            <a:avLst/>
          </a:prstGeom>
          <a:solidFill>
            <a:srgbClr val="303B69"/>
          </a:solidFill>
          <a:ln/>
        </p:spPr>
        <p:txBody>
          <a:bodyPr/>
          <a:lstStyle/>
          <a:p>
            <a:endParaRPr lang="en-IN"/>
          </a:p>
        </p:txBody>
      </p:sp>
      <p:sp>
        <p:nvSpPr>
          <p:cNvPr id="12" name="Shape 9"/>
          <p:cNvSpPr/>
          <p:nvPr/>
        </p:nvSpPr>
        <p:spPr>
          <a:xfrm>
            <a:off x="7065228" y="3353395"/>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3" name="Text 10"/>
          <p:cNvSpPr/>
          <p:nvPr/>
        </p:nvSpPr>
        <p:spPr>
          <a:xfrm>
            <a:off x="7212270" y="339506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4" name="Text 11"/>
          <p:cNvSpPr/>
          <p:nvPr/>
        </p:nvSpPr>
        <p:spPr>
          <a:xfrm>
            <a:off x="3871198" y="3401973"/>
            <a:ext cx="2221944" cy="347186"/>
          </a:xfrm>
          <a:prstGeom prst="rect">
            <a:avLst/>
          </a:prstGeom>
          <a:noFill/>
          <a:ln/>
        </p:spPr>
        <p:txBody>
          <a:bodyPr wrap="none" rtlCol="0" anchor="t"/>
          <a:lstStyle/>
          <a:p>
            <a:pPr marL="0" indent="0" algn="r">
              <a:lnSpc>
                <a:spcPts val="2734"/>
              </a:lnSpc>
              <a:buNone/>
            </a:pPr>
            <a:r>
              <a:rPr lang="en-US" sz="2187" dirty="0">
                <a:solidFill>
                  <a:srgbClr val="EBECEF"/>
                </a:solidFill>
                <a:latin typeface="Fraunces" pitchFamily="34" charset="0"/>
                <a:ea typeface="Fraunces" pitchFamily="34" charset="-122"/>
                <a:cs typeface="Fraunces" pitchFamily="34" charset="-120"/>
              </a:rPr>
              <a:t>IoT in Action</a:t>
            </a:r>
            <a:endParaRPr lang="en-US" sz="2187" dirty="0"/>
          </a:p>
        </p:txBody>
      </p:sp>
      <p:sp>
        <p:nvSpPr>
          <p:cNvPr id="15" name="Text 12"/>
          <p:cNvSpPr/>
          <p:nvPr/>
        </p:nvSpPr>
        <p:spPr>
          <a:xfrm>
            <a:off x="2037993" y="3971330"/>
            <a:ext cx="4055150" cy="1777008"/>
          </a:xfrm>
          <a:prstGeom prst="rect">
            <a:avLst/>
          </a:prstGeom>
          <a:noFill/>
          <a:ln/>
        </p:spPr>
        <p:txBody>
          <a:bodyPr wrap="square" rtlCol="0" anchor="t"/>
          <a:lstStyle/>
          <a:p>
            <a:pPr marL="0" indent="0" algn="r">
              <a:lnSpc>
                <a:spcPts val="2799"/>
              </a:lnSpc>
              <a:buNone/>
            </a:pPr>
            <a:r>
              <a:rPr lang="en-US" sz="1750" dirty="0">
                <a:solidFill>
                  <a:srgbClr val="EBECEF"/>
                </a:solidFill>
                <a:latin typeface="Epilogue" pitchFamily="34" charset="0"/>
                <a:ea typeface="Epilogue" pitchFamily="34" charset="-122"/>
                <a:cs typeface="Epilogue" pitchFamily="34" charset="-120"/>
              </a:rPr>
              <a:t>Learn how IoT has revolutionized traffic management by improving real-time data collection, traffic monitoring, and emergency response systems.</a:t>
            </a:r>
            <a:endParaRPr lang="en-US" sz="1750" dirty="0"/>
          </a:p>
        </p:txBody>
      </p:sp>
      <p:sp>
        <p:nvSpPr>
          <p:cNvPr id="16" name="Shape 13"/>
          <p:cNvSpPr/>
          <p:nvPr/>
        </p:nvSpPr>
        <p:spPr>
          <a:xfrm>
            <a:off x="7565172" y="5087481"/>
            <a:ext cx="777597" cy="44410"/>
          </a:xfrm>
          <a:prstGeom prst="rect">
            <a:avLst/>
          </a:prstGeom>
          <a:solidFill>
            <a:srgbClr val="303B69"/>
          </a:solidFill>
          <a:ln/>
        </p:spPr>
        <p:txBody>
          <a:bodyPr/>
          <a:lstStyle/>
          <a:p>
            <a:endParaRPr lang="en-IN"/>
          </a:p>
        </p:txBody>
      </p:sp>
      <p:sp>
        <p:nvSpPr>
          <p:cNvPr id="17" name="Shape 14"/>
          <p:cNvSpPr/>
          <p:nvPr/>
        </p:nvSpPr>
        <p:spPr>
          <a:xfrm>
            <a:off x="7065228" y="4859774"/>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8" name="Text 15"/>
          <p:cNvSpPr/>
          <p:nvPr/>
        </p:nvSpPr>
        <p:spPr>
          <a:xfrm>
            <a:off x="7223700" y="4901446"/>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9" name="Text 16"/>
          <p:cNvSpPr/>
          <p:nvPr/>
        </p:nvSpPr>
        <p:spPr>
          <a:xfrm>
            <a:off x="8537258" y="4908352"/>
            <a:ext cx="227076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Challenges of IoT</a:t>
            </a:r>
            <a:endParaRPr lang="en-US" sz="2187" dirty="0"/>
          </a:p>
        </p:txBody>
      </p:sp>
      <p:sp>
        <p:nvSpPr>
          <p:cNvPr id="20" name="Text 17"/>
          <p:cNvSpPr/>
          <p:nvPr/>
        </p:nvSpPr>
        <p:spPr>
          <a:xfrm>
            <a:off x="8537258" y="5477708"/>
            <a:ext cx="4055150"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Examine the current challenges of implementing IoT in traffic management, including cost, privacy, and regulatory issues.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689967"/>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Key IoT Technologies for Traffic Management</a:t>
            </a:r>
            <a:endParaRPr lang="en-US" sz="4374" dirty="0"/>
          </a:p>
        </p:txBody>
      </p:sp>
      <p:pic>
        <p:nvPicPr>
          <p:cNvPr id="5" name="Image 1" descr="preencoded.png"/>
          <p:cNvPicPr>
            <a:picLocks noChangeAspect="1"/>
          </p:cNvPicPr>
          <p:nvPr/>
        </p:nvPicPr>
        <p:blipFill>
          <a:blip r:embed="rId4"/>
          <a:stretch>
            <a:fillRect/>
          </a:stretch>
        </p:blipFill>
        <p:spPr>
          <a:xfrm>
            <a:off x="2037993" y="2523053"/>
            <a:ext cx="3295888" cy="2036921"/>
          </a:xfrm>
          <a:prstGeom prst="rect">
            <a:avLst/>
          </a:prstGeom>
        </p:spPr>
      </p:pic>
      <p:sp>
        <p:nvSpPr>
          <p:cNvPr id="6" name="Text 2"/>
          <p:cNvSpPr/>
          <p:nvPr/>
        </p:nvSpPr>
        <p:spPr>
          <a:xfrm>
            <a:off x="2037993" y="4837628"/>
            <a:ext cx="323088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Intelligent Traffic Lights</a:t>
            </a:r>
            <a:endParaRPr lang="en-US" sz="2187" dirty="0"/>
          </a:p>
        </p:txBody>
      </p:sp>
      <p:sp>
        <p:nvSpPr>
          <p:cNvPr id="7" name="Text 3"/>
          <p:cNvSpPr/>
          <p:nvPr/>
        </p:nvSpPr>
        <p:spPr>
          <a:xfrm>
            <a:off x="2037993" y="5406985"/>
            <a:ext cx="3295888"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Learn how smart traffic lights use machine learning and sensor data to optimize traffic flow and reduce congestion.</a:t>
            </a:r>
            <a:endParaRPr lang="en-US" sz="1750" dirty="0"/>
          </a:p>
        </p:txBody>
      </p:sp>
      <p:pic>
        <p:nvPicPr>
          <p:cNvPr id="8" name="Image 2" descr="preencoded.png"/>
          <p:cNvPicPr>
            <a:picLocks noChangeAspect="1"/>
          </p:cNvPicPr>
          <p:nvPr/>
        </p:nvPicPr>
        <p:blipFill>
          <a:blip r:embed="rId5"/>
          <a:stretch>
            <a:fillRect/>
          </a:stretch>
        </p:blipFill>
        <p:spPr>
          <a:xfrm>
            <a:off x="5667137" y="2523053"/>
            <a:ext cx="3296007" cy="2037040"/>
          </a:xfrm>
          <a:prstGeom prst="rect">
            <a:avLst/>
          </a:prstGeom>
        </p:spPr>
      </p:pic>
      <p:sp>
        <p:nvSpPr>
          <p:cNvPr id="9" name="Text 4"/>
          <p:cNvSpPr/>
          <p:nvPr/>
        </p:nvSpPr>
        <p:spPr>
          <a:xfrm>
            <a:off x="5667137" y="4837748"/>
            <a:ext cx="224790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Sensor Networks</a:t>
            </a:r>
            <a:endParaRPr lang="en-US" sz="2187" dirty="0"/>
          </a:p>
        </p:txBody>
      </p:sp>
      <p:sp>
        <p:nvSpPr>
          <p:cNvPr id="10" name="Text 5"/>
          <p:cNvSpPr/>
          <p:nvPr/>
        </p:nvSpPr>
        <p:spPr>
          <a:xfrm>
            <a:off x="5667137" y="5407104"/>
            <a:ext cx="3296007"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Discover how IoT sensors can be used to collect real-time traffic data and enable intelligent traffic control systems.</a:t>
            </a:r>
            <a:endParaRPr lang="en-US" sz="1750" dirty="0"/>
          </a:p>
        </p:txBody>
      </p:sp>
      <p:pic>
        <p:nvPicPr>
          <p:cNvPr id="11" name="Image 3" descr="preencoded.png"/>
          <p:cNvPicPr>
            <a:picLocks noChangeAspect="1"/>
          </p:cNvPicPr>
          <p:nvPr/>
        </p:nvPicPr>
        <p:blipFill>
          <a:blip r:embed="rId6"/>
          <a:stretch>
            <a:fillRect/>
          </a:stretch>
        </p:blipFill>
        <p:spPr>
          <a:xfrm>
            <a:off x="9296400" y="2523053"/>
            <a:ext cx="3296007" cy="2037040"/>
          </a:xfrm>
          <a:prstGeom prst="rect">
            <a:avLst/>
          </a:prstGeom>
        </p:spPr>
      </p:pic>
      <p:sp>
        <p:nvSpPr>
          <p:cNvPr id="12" name="Text 6"/>
          <p:cNvSpPr/>
          <p:nvPr/>
        </p:nvSpPr>
        <p:spPr>
          <a:xfrm>
            <a:off x="9296400" y="4837748"/>
            <a:ext cx="277368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V2X Communication</a:t>
            </a:r>
            <a:endParaRPr lang="en-US" sz="2187" dirty="0"/>
          </a:p>
        </p:txBody>
      </p:sp>
      <p:sp>
        <p:nvSpPr>
          <p:cNvPr id="13" name="Text 7"/>
          <p:cNvSpPr/>
          <p:nvPr/>
        </p:nvSpPr>
        <p:spPr>
          <a:xfrm>
            <a:off x="9296400" y="5407104"/>
            <a:ext cx="3296007" cy="2132409"/>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Find out how vehicle-to-everything (V2X) communication enables vehicles and infrastructure to exchange real-time traffic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1611392"/>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Real-time Data Collection and Processing with IoT</a:t>
            </a:r>
            <a:endParaRPr lang="en-US" sz="4374" dirty="0"/>
          </a:p>
        </p:txBody>
      </p:sp>
      <p:sp>
        <p:nvSpPr>
          <p:cNvPr id="5" name="Shape 2"/>
          <p:cNvSpPr/>
          <p:nvPr/>
        </p:nvSpPr>
        <p:spPr>
          <a:xfrm>
            <a:off x="2037993" y="3444478"/>
            <a:ext cx="3370064" cy="3173730"/>
          </a:xfrm>
          <a:prstGeom prst="roundRect">
            <a:avLst>
              <a:gd name="adj" fmla="val 3151"/>
            </a:avLst>
          </a:prstGeom>
          <a:solidFill>
            <a:srgbClr val="283157"/>
          </a:solidFill>
          <a:ln w="13811">
            <a:solidFill>
              <a:srgbClr val="303B69"/>
            </a:solidFill>
            <a:prstDash val="solid"/>
          </a:ln>
        </p:spPr>
        <p:txBody>
          <a:bodyPr/>
          <a:lstStyle/>
          <a:p>
            <a:endParaRPr lang="en-IN"/>
          </a:p>
        </p:txBody>
      </p:sp>
      <p:sp>
        <p:nvSpPr>
          <p:cNvPr id="6" name="Text 3"/>
          <p:cNvSpPr/>
          <p:nvPr/>
        </p:nvSpPr>
        <p:spPr>
          <a:xfrm>
            <a:off x="2273975" y="3680460"/>
            <a:ext cx="289810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IoT-enabled Data Collection</a:t>
            </a:r>
            <a:endParaRPr lang="en-US" sz="2187" dirty="0"/>
          </a:p>
        </p:txBody>
      </p:sp>
      <p:sp>
        <p:nvSpPr>
          <p:cNvPr id="7" name="Text 4"/>
          <p:cNvSpPr/>
          <p:nvPr/>
        </p:nvSpPr>
        <p:spPr>
          <a:xfrm>
            <a:off x="2273975" y="4597003"/>
            <a:ext cx="289810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Discover how IoT sensors, cameras, and drones provide real-time data for traffic management.</a:t>
            </a:r>
            <a:endParaRPr lang="en-US" sz="1750" dirty="0"/>
          </a:p>
        </p:txBody>
      </p:sp>
      <p:sp>
        <p:nvSpPr>
          <p:cNvPr id="8" name="Shape 5"/>
          <p:cNvSpPr/>
          <p:nvPr/>
        </p:nvSpPr>
        <p:spPr>
          <a:xfrm>
            <a:off x="5630228" y="3444478"/>
            <a:ext cx="3370064" cy="3173730"/>
          </a:xfrm>
          <a:prstGeom prst="roundRect">
            <a:avLst>
              <a:gd name="adj" fmla="val 3151"/>
            </a:avLst>
          </a:prstGeom>
          <a:solidFill>
            <a:srgbClr val="283157"/>
          </a:solidFill>
          <a:ln w="13811">
            <a:solidFill>
              <a:srgbClr val="303B69"/>
            </a:solidFill>
            <a:prstDash val="solid"/>
          </a:ln>
        </p:spPr>
        <p:txBody>
          <a:bodyPr/>
          <a:lstStyle/>
          <a:p>
            <a:endParaRPr lang="en-IN"/>
          </a:p>
        </p:txBody>
      </p:sp>
      <p:sp>
        <p:nvSpPr>
          <p:cNvPr id="9" name="Text 6"/>
          <p:cNvSpPr/>
          <p:nvPr/>
        </p:nvSpPr>
        <p:spPr>
          <a:xfrm>
            <a:off x="5866209" y="3680460"/>
            <a:ext cx="241554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Big Data Analytics</a:t>
            </a:r>
            <a:endParaRPr lang="en-US" sz="2187" dirty="0"/>
          </a:p>
        </p:txBody>
      </p:sp>
      <p:sp>
        <p:nvSpPr>
          <p:cNvPr id="10" name="Text 7"/>
          <p:cNvSpPr/>
          <p:nvPr/>
        </p:nvSpPr>
        <p:spPr>
          <a:xfrm>
            <a:off x="5866209" y="4249817"/>
            <a:ext cx="289810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Learn how machine learning and big data analytics can process and analyze traffic data to provide insights for better traffic management.</a:t>
            </a:r>
            <a:endParaRPr lang="en-US" sz="1750" dirty="0"/>
          </a:p>
        </p:txBody>
      </p:sp>
      <p:sp>
        <p:nvSpPr>
          <p:cNvPr id="11" name="Shape 8"/>
          <p:cNvSpPr/>
          <p:nvPr/>
        </p:nvSpPr>
        <p:spPr>
          <a:xfrm>
            <a:off x="9222462" y="3444478"/>
            <a:ext cx="3370064" cy="3173730"/>
          </a:xfrm>
          <a:prstGeom prst="roundRect">
            <a:avLst>
              <a:gd name="adj" fmla="val 3151"/>
            </a:avLst>
          </a:prstGeom>
          <a:solidFill>
            <a:srgbClr val="283157"/>
          </a:solidFill>
          <a:ln w="13811">
            <a:solidFill>
              <a:srgbClr val="303B69"/>
            </a:solidFill>
            <a:prstDash val="solid"/>
          </a:ln>
        </p:spPr>
        <p:txBody>
          <a:bodyPr/>
          <a:lstStyle/>
          <a:p>
            <a:endParaRPr lang="en-IN"/>
          </a:p>
        </p:txBody>
      </p:sp>
      <p:sp>
        <p:nvSpPr>
          <p:cNvPr id="12" name="Text 9"/>
          <p:cNvSpPr/>
          <p:nvPr/>
        </p:nvSpPr>
        <p:spPr>
          <a:xfrm>
            <a:off x="9458444" y="3680460"/>
            <a:ext cx="23241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Cloud Computing</a:t>
            </a:r>
            <a:endParaRPr lang="en-US" sz="2187" dirty="0"/>
          </a:p>
        </p:txBody>
      </p:sp>
      <p:sp>
        <p:nvSpPr>
          <p:cNvPr id="13" name="Text 10"/>
          <p:cNvSpPr/>
          <p:nvPr/>
        </p:nvSpPr>
        <p:spPr>
          <a:xfrm>
            <a:off x="9458444" y="4249817"/>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Discover how cloud computing enables real-time processing and analysis of traffic data across multiple locations.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656987"/>
            <a:ext cx="94488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Intelligent Traffic Control using IoT</a:t>
            </a:r>
            <a:endParaRPr lang="en-US" sz="4374" dirty="0"/>
          </a:p>
        </p:txBody>
      </p:sp>
      <p:sp>
        <p:nvSpPr>
          <p:cNvPr id="5" name="Shape 2"/>
          <p:cNvSpPr/>
          <p:nvPr/>
        </p:nvSpPr>
        <p:spPr>
          <a:xfrm>
            <a:off x="2349103" y="1795701"/>
            <a:ext cx="44410" cy="5776793"/>
          </a:xfrm>
          <a:prstGeom prst="rect">
            <a:avLst/>
          </a:prstGeom>
          <a:solidFill>
            <a:srgbClr val="303B69"/>
          </a:solidFill>
          <a:ln/>
        </p:spPr>
        <p:txBody>
          <a:bodyPr/>
          <a:lstStyle/>
          <a:p>
            <a:endParaRPr lang="en-IN"/>
          </a:p>
        </p:txBody>
      </p:sp>
      <p:sp>
        <p:nvSpPr>
          <p:cNvPr id="6" name="Shape 3"/>
          <p:cNvSpPr/>
          <p:nvPr/>
        </p:nvSpPr>
        <p:spPr>
          <a:xfrm>
            <a:off x="2621220" y="2197001"/>
            <a:ext cx="777597" cy="44410"/>
          </a:xfrm>
          <a:prstGeom prst="rect">
            <a:avLst/>
          </a:prstGeom>
          <a:solidFill>
            <a:srgbClr val="303B69"/>
          </a:solidFill>
          <a:ln/>
        </p:spPr>
        <p:txBody>
          <a:bodyPr/>
          <a:lstStyle/>
          <a:p>
            <a:endParaRPr lang="en-IN"/>
          </a:p>
        </p:txBody>
      </p:sp>
      <p:sp>
        <p:nvSpPr>
          <p:cNvPr id="7" name="Shape 4"/>
          <p:cNvSpPr/>
          <p:nvPr/>
        </p:nvSpPr>
        <p:spPr>
          <a:xfrm>
            <a:off x="2121277" y="1969294"/>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8" name="Text 5"/>
          <p:cNvSpPr/>
          <p:nvPr/>
        </p:nvSpPr>
        <p:spPr>
          <a:xfrm>
            <a:off x="2294989" y="2010966"/>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6"/>
          <p:cNvSpPr/>
          <p:nvPr/>
        </p:nvSpPr>
        <p:spPr>
          <a:xfrm>
            <a:off x="3593306" y="2017871"/>
            <a:ext cx="280416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Smart Traffic Signals</a:t>
            </a:r>
            <a:endParaRPr lang="en-US" sz="2187" dirty="0"/>
          </a:p>
        </p:txBody>
      </p:sp>
      <p:sp>
        <p:nvSpPr>
          <p:cNvPr id="10" name="Text 7"/>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Learn how intelligent traffic signals can adjust to traffic conditions in real-time, reducing congestion and emissions.</a:t>
            </a:r>
            <a:endParaRPr lang="en-US" sz="1750" dirty="0"/>
          </a:p>
        </p:txBody>
      </p:sp>
      <p:sp>
        <p:nvSpPr>
          <p:cNvPr id="11" name="Shape 8"/>
          <p:cNvSpPr/>
          <p:nvPr/>
        </p:nvSpPr>
        <p:spPr>
          <a:xfrm>
            <a:off x="2621220" y="4196655"/>
            <a:ext cx="777597" cy="44410"/>
          </a:xfrm>
          <a:prstGeom prst="rect">
            <a:avLst/>
          </a:prstGeom>
          <a:solidFill>
            <a:srgbClr val="303B69"/>
          </a:solidFill>
          <a:ln/>
        </p:spPr>
        <p:txBody>
          <a:bodyPr/>
          <a:lstStyle/>
          <a:p>
            <a:endParaRPr lang="en-IN"/>
          </a:p>
        </p:txBody>
      </p:sp>
      <p:sp>
        <p:nvSpPr>
          <p:cNvPr id="12" name="Shape 9"/>
          <p:cNvSpPr/>
          <p:nvPr/>
        </p:nvSpPr>
        <p:spPr>
          <a:xfrm>
            <a:off x="2121277" y="3968948"/>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3" name="Text 10"/>
          <p:cNvSpPr/>
          <p:nvPr/>
        </p:nvSpPr>
        <p:spPr>
          <a:xfrm>
            <a:off x="2268319" y="4010620"/>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4" name="Text 11"/>
          <p:cNvSpPr/>
          <p:nvPr/>
        </p:nvSpPr>
        <p:spPr>
          <a:xfrm>
            <a:off x="3593306" y="4017526"/>
            <a:ext cx="326898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Adaptive Traffic Routing</a:t>
            </a:r>
            <a:endParaRPr lang="en-US" sz="2187" dirty="0"/>
          </a:p>
        </p:txBody>
      </p:sp>
      <p:sp>
        <p:nvSpPr>
          <p:cNvPr id="15" name="Text 12"/>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Discover how IoT can enable real-time adaptive routing based on traffic conditions and incidents.</a:t>
            </a:r>
            <a:endParaRPr lang="en-US" sz="1750" dirty="0"/>
          </a:p>
        </p:txBody>
      </p:sp>
      <p:sp>
        <p:nvSpPr>
          <p:cNvPr id="16" name="Shape 13"/>
          <p:cNvSpPr/>
          <p:nvPr/>
        </p:nvSpPr>
        <p:spPr>
          <a:xfrm>
            <a:off x="2621220" y="6196310"/>
            <a:ext cx="777597" cy="44410"/>
          </a:xfrm>
          <a:prstGeom prst="rect">
            <a:avLst/>
          </a:prstGeom>
          <a:solidFill>
            <a:srgbClr val="303B69"/>
          </a:solidFill>
          <a:ln/>
        </p:spPr>
        <p:txBody>
          <a:bodyPr/>
          <a:lstStyle/>
          <a:p>
            <a:endParaRPr lang="en-IN"/>
          </a:p>
        </p:txBody>
      </p:sp>
      <p:sp>
        <p:nvSpPr>
          <p:cNvPr id="17" name="Shape 14"/>
          <p:cNvSpPr/>
          <p:nvPr/>
        </p:nvSpPr>
        <p:spPr>
          <a:xfrm>
            <a:off x="2121277" y="5968603"/>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8" name="Text 15"/>
          <p:cNvSpPr/>
          <p:nvPr/>
        </p:nvSpPr>
        <p:spPr>
          <a:xfrm>
            <a:off x="2279749" y="6010275"/>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9" name="Text 16"/>
          <p:cNvSpPr/>
          <p:nvPr/>
        </p:nvSpPr>
        <p:spPr>
          <a:xfrm>
            <a:off x="3593306" y="6017181"/>
            <a:ext cx="281940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Emergency Response</a:t>
            </a:r>
            <a:endParaRPr lang="en-US" sz="2187" dirty="0"/>
          </a:p>
        </p:txBody>
      </p:sp>
      <p:sp>
        <p:nvSpPr>
          <p:cNvPr id="20" name="Text 17"/>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Find out how IoT can improve emergency response times by providing real-time alerts and data to emergency services.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867727"/>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IoT-based Traffic Monitoring and Analysis</a:t>
            </a:r>
            <a:endParaRPr lang="en-US" sz="4374" dirty="0"/>
          </a:p>
        </p:txBody>
      </p:sp>
      <p:pic>
        <p:nvPicPr>
          <p:cNvPr id="5" name="Image 1" descr="preencoded.png"/>
          <p:cNvPicPr>
            <a:picLocks noChangeAspect="1"/>
          </p:cNvPicPr>
          <p:nvPr/>
        </p:nvPicPr>
        <p:blipFill>
          <a:blip r:embed="rId4"/>
          <a:stretch>
            <a:fillRect/>
          </a:stretch>
        </p:blipFill>
        <p:spPr>
          <a:xfrm>
            <a:off x="2037993" y="2700814"/>
            <a:ext cx="3295888" cy="2036921"/>
          </a:xfrm>
          <a:prstGeom prst="rect">
            <a:avLst/>
          </a:prstGeom>
        </p:spPr>
      </p:pic>
      <p:sp>
        <p:nvSpPr>
          <p:cNvPr id="6" name="Text 2"/>
          <p:cNvSpPr/>
          <p:nvPr/>
        </p:nvSpPr>
        <p:spPr>
          <a:xfrm>
            <a:off x="2037993" y="5015389"/>
            <a:ext cx="245364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Traffic Monitoring</a:t>
            </a:r>
            <a:endParaRPr lang="en-US" sz="2187" dirty="0"/>
          </a:p>
        </p:txBody>
      </p:sp>
      <p:sp>
        <p:nvSpPr>
          <p:cNvPr id="7" name="Text 3"/>
          <p:cNvSpPr/>
          <p:nvPr/>
        </p:nvSpPr>
        <p:spPr>
          <a:xfrm>
            <a:off x="2037993" y="5584746"/>
            <a:ext cx="3295888"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Learn how IoT technologies enable real-time traffic monitoring and incident detection.</a:t>
            </a:r>
            <a:endParaRPr lang="en-US" sz="1750" dirty="0"/>
          </a:p>
        </p:txBody>
      </p:sp>
      <p:pic>
        <p:nvPicPr>
          <p:cNvPr id="8" name="Image 2" descr="preencoded.png"/>
          <p:cNvPicPr>
            <a:picLocks noChangeAspect="1"/>
          </p:cNvPicPr>
          <p:nvPr/>
        </p:nvPicPr>
        <p:blipFill>
          <a:blip r:embed="rId5"/>
          <a:stretch>
            <a:fillRect/>
          </a:stretch>
        </p:blipFill>
        <p:spPr>
          <a:xfrm>
            <a:off x="5667137" y="2700814"/>
            <a:ext cx="3296007" cy="2037040"/>
          </a:xfrm>
          <a:prstGeom prst="rect">
            <a:avLst/>
          </a:prstGeom>
        </p:spPr>
      </p:pic>
      <p:sp>
        <p:nvSpPr>
          <p:cNvPr id="9" name="Text 4"/>
          <p:cNvSpPr/>
          <p:nvPr/>
        </p:nvSpPr>
        <p:spPr>
          <a:xfrm>
            <a:off x="5667137" y="5015508"/>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Traffic Analysis</a:t>
            </a:r>
            <a:endParaRPr lang="en-US" sz="2187" dirty="0"/>
          </a:p>
        </p:txBody>
      </p:sp>
      <p:sp>
        <p:nvSpPr>
          <p:cNvPr id="10" name="Text 5"/>
          <p:cNvSpPr/>
          <p:nvPr/>
        </p:nvSpPr>
        <p:spPr>
          <a:xfrm>
            <a:off x="5667137" y="5584865"/>
            <a:ext cx="3296007"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Discover how big data and machine learning can provide insights into traffic patterns, congestion, and emissions.</a:t>
            </a:r>
            <a:endParaRPr lang="en-US" sz="1750" dirty="0"/>
          </a:p>
        </p:txBody>
      </p:sp>
      <p:pic>
        <p:nvPicPr>
          <p:cNvPr id="11" name="Image 3" descr="preencoded.png"/>
          <p:cNvPicPr>
            <a:picLocks noChangeAspect="1"/>
          </p:cNvPicPr>
          <p:nvPr/>
        </p:nvPicPr>
        <p:blipFill>
          <a:blip r:embed="rId6"/>
          <a:stretch>
            <a:fillRect/>
          </a:stretch>
        </p:blipFill>
        <p:spPr>
          <a:xfrm>
            <a:off x="9296400" y="2700814"/>
            <a:ext cx="3296007" cy="2037040"/>
          </a:xfrm>
          <a:prstGeom prst="rect">
            <a:avLst/>
          </a:prstGeom>
        </p:spPr>
      </p:pic>
      <p:sp>
        <p:nvSpPr>
          <p:cNvPr id="12" name="Text 6"/>
          <p:cNvSpPr/>
          <p:nvPr/>
        </p:nvSpPr>
        <p:spPr>
          <a:xfrm>
            <a:off x="9296400" y="5015508"/>
            <a:ext cx="303276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Real-time Traffic Maps</a:t>
            </a:r>
            <a:endParaRPr lang="en-US" sz="2187" dirty="0"/>
          </a:p>
        </p:txBody>
      </p:sp>
      <p:sp>
        <p:nvSpPr>
          <p:cNvPr id="13" name="Text 7"/>
          <p:cNvSpPr/>
          <p:nvPr/>
        </p:nvSpPr>
        <p:spPr>
          <a:xfrm>
            <a:off x="9296400" y="5584865"/>
            <a:ext cx="3296007"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Find out how real-time traffic maps provide real-time information to drivers about traffic conditions and alternative routes.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6319599" y="1083588"/>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Benefits of Using IoT in Traffic Management</a:t>
            </a:r>
            <a:endParaRPr lang="en-US" sz="4374" dirty="0"/>
          </a:p>
        </p:txBody>
      </p:sp>
      <p:sp>
        <p:nvSpPr>
          <p:cNvPr id="5" name="Shape 2"/>
          <p:cNvSpPr/>
          <p:nvPr/>
        </p:nvSpPr>
        <p:spPr>
          <a:xfrm>
            <a:off x="6319599" y="2979182"/>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6" name="Text 3"/>
          <p:cNvSpPr/>
          <p:nvPr/>
        </p:nvSpPr>
        <p:spPr>
          <a:xfrm>
            <a:off x="6493312" y="3020854"/>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4"/>
          <p:cNvSpPr/>
          <p:nvPr/>
        </p:nvSpPr>
        <p:spPr>
          <a:xfrm>
            <a:off x="7041713" y="3055501"/>
            <a:ext cx="2905601"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Improved Traffic Flow</a:t>
            </a:r>
            <a:endParaRPr lang="en-US" sz="2187" dirty="0"/>
          </a:p>
        </p:txBody>
      </p:sp>
      <p:sp>
        <p:nvSpPr>
          <p:cNvPr id="8" name="Text 5"/>
          <p:cNvSpPr/>
          <p:nvPr/>
        </p:nvSpPr>
        <p:spPr>
          <a:xfrm>
            <a:off x="7041713" y="3972044"/>
            <a:ext cx="2905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Reduced congestion, better traffic control, and less environmental impact.</a:t>
            </a:r>
            <a:endParaRPr lang="en-US" sz="1750" dirty="0"/>
          </a:p>
        </p:txBody>
      </p:sp>
      <p:sp>
        <p:nvSpPr>
          <p:cNvPr id="9" name="Shape 6"/>
          <p:cNvSpPr/>
          <p:nvPr/>
        </p:nvSpPr>
        <p:spPr>
          <a:xfrm>
            <a:off x="10169485" y="2979182"/>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0" name="Text 7"/>
          <p:cNvSpPr/>
          <p:nvPr/>
        </p:nvSpPr>
        <p:spPr>
          <a:xfrm>
            <a:off x="10316528" y="3020854"/>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8"/>
          <p:cNvSpPr/>
          <p:nvPr/>
        </p:nvSpPr>
        <p:spPr>
          <a:xfrm>
            <a:off x="10891599" y="3055501"/>
            <a:ext cx="2905601"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Real-time Incident Management</a:t>
            </a:r>
            <a:endParaRPr lang="en-US" sz="2187" dirty="0"/>
          </a:p>
        </p:txBody>
      </p:sp>
      <p:sp>
        <p:nvSpPr>
          <p:cNvPr id="12" name="Text 9"/>
          <p:cNvSpPr/>
          <p:nvPr/>
        </p:nvSpPr>
        <p:spPr>
          <a:xfrm>
            <a:off x="10891599" y="3972044"/>
            <a:ext cx="2905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Quick response to incidents and accidents, and better emergency services management.</a:t>
            </a:r>
            <a:endParaRPr lang="en-US" sz="1750" dirty="0"/>
          </a:p>
        </p:txBody>
      </p:sp>
      <p:sp>
        <p:nvSpPr>
          <p:cNvPr id="13" name="Shape 10"/>
          <p:cNvSpPr/>
          <p:nvPr/>
        </p:nvSpPr>
        <p:spPr>
          <a:xfrm>
            <a:off x="6319599" y="5789414"/>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4" name="Text 11"/>
          <p:cNvSpPr/>
          <p:nvPr/>
        </p:nvSpPr>
        <p:spPr>
          <a:xfrm>
            <a:off x="6478072" y="5831086"/>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2"/>
          <p:cNvSpPr/>
          <p:nvPr/>
        </p:nvSpPr>
        <p:spPr>
          <a:xfrm>
            <a:off x="7041713" y="5865733"/>
            <a:ext cx="22555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Big Data Insights</a:t>
            </a:r>
            <a:endParaRPr lang="en-US" sz="2187" dirty="0"/>
          </a:p>
        </p:txBody>
      </p:sp>
      <p:sp>
        <p:nvSpPr>
          <p:cNvPr id="16" name="Text 13"/>
          <p:cNvSpPr/>
          <p:nvPr/>
        </p:nvSpPr>
        <p:spPr>
          <a:xfrm>
            <a:off x="7041713" y="6435090"/>
            <a:ext cx="67554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Insights into traffic patterns, utilization, driving behavior, and emissions to inform policy-making.</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2037993" y="1615440"/>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Future Trends and Challenges in IoT-based Traffic Management</a:t>
            </a:r>
            <a:endParaRPr lang="en-US" sz="4374" dirty="0"/>
          </a:p>
        </p:txBody>
      </p:sp>
      <p:sp>
        <p:nvSpPr>
          <p:cNvPr id="5" name="Shape 2"/>
          <p:cNvSpPr/>
          <p:nvPr/>
        </p:nvSpPr>
        <p:spPr>
          <a:xfrm>
            <a:off x="2037993" y="3448526"/>
            <a:ext cx="3370064" cy="3165515"/>
          </a:xfrm>
          <a:prstGeom prst="roundRect">
            <a:avLst>
              <a:gd name="adj" fmla="val 3159"/>
            </a:avLst>
          </a:prstGeom>
          <a:solidFill>
            <a:srgbClr val="283157"/>
          </a:solidFill>
          <a:ln w="13811">
            <a:solidFill>
              <a:srgbClr val="303B69"/>
            </a:solidFill>
            <a:prstDash val="solid"/>
          </a:ln>
        </p:spPr>
        <p:txBody>
          <a:bodyPr/>
          <a:lstStyle/>
          <a:p>
            <a:endParaRPr lang="en-IN"/>
          </a:p>
        </p:txBody>
      </p:sp>
      <p:sp>
        <p:nvSpPr>
          <p:cNvPr id="6" name="Text 3"/>
          <p:cNvSpPr/>
          <p:nvPr/>
        </p:nvSpPr>
        <p:spPr>
          <a:xfrm>
            <a:off x="2273975" y="3684508"/>
            <a:ext cx="25603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Connected Vehicles</a:t>
            </a:r>
            <a:endParaRPr lang="en-US" sz="2187" dirty="0"/>
          </a:p>
        </p:txBody>
      </p:sp>
      <p:sp>
        <p:nvSpPr>
          <p:cNvPr id="7" name="Text 4"/>
          <p:cNvSpPr/>
          <p:nvPr/>
        </p:nvSpPr>
        <p:spPr>
          <a:xfrm>
            <a:off x="2273975" y="4253865"/>
            <a:ext cx="289810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Explore how connected vehicles will change traffic management and enable automated driving.</a:t>
            </a:r>
            <a:endParaRPr lang="en-US" sz="1750" dirty="0"/>
          </a:p>
        </p:txBody>
      </p:sp>
      <p:sp>
        <p:nvSpPr>
          <p:cNvPr id="8" name="Shape 5"/>
          <p:cNvSpPr/>
          <p:nvPr/>
        </p:nvSpPr>
        <p:spPr>
          <a:xfrm>
            <a:off x="5630228" y="3448526"/>
            <a:ext cx="3370064" cy="3165515"/>
          </a:xfrm>
          <a:prstGeom prst="roundRect">
            <a:avLst>
              <a:gd name="adj" fmla="val 3159"/>
            </a:avLst>
          </a:prstGeom>
          <a:solidFill>
            <a:srgbClr val="283157"/>
          </a:solidFill>
          <a:ln w="13811">
            <a:solidFill>
              <a:srgbClr val="303B69"/>
            </a:solidFill>
            <a:prstDash val="solid"/>
          </a:ln>
        </p:spPr>
        <p:txBody>
          <a:bodyPr/>
          <a:lstStyle/>
          <a:p>
            <a:endParaRPr lang="en-IN"/>
          </a:p>
        </p:txBody>
      </p:sp>
      <p:sp>
        <p:nvSpPr>
          <p:cNvPr id="9" name="Text 6"/>
          <p:cNvSpPr/>
          <p:nvPr/>
        </p:nvSpPr>
        <p:spPr>
          <a:xfrm>
            <a:off x="5866209" y="368450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Sustainability</a:t>
            </a: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Find out how IoT technologies can help reduce emissions and improve energy efficiency in traffic management.</a:t>
            </a:r>
            <a:endParaRPr lang="en-US" sz="1750" dirty="0"/>
          </a:p>
        </p:txBody>
      </p:sp>
      <p:sp>
        <p:nvSpPr>
          <p:cNvPr id="11" name="Shape 8"/>
          <p:cNvSpPr/>
          <p:nvPr/>
        </p:nvSpPr>
        <p:spPr>
          <a:xfrm>
            <a:off x="9222462" y="3448526"/>
            <a:ext cx="3370064" cy="3165515"/>
          </a:xfrm>
          <a:prstGeom prst="roundRect">
            <a:avLst>
              <a:gd name="adj" fmla="val 3159"/>
            </a:avLst>
          </a:prstGeom>
          <a:solidFill>
            <a:srgbClr val="283157"/>
          </a:solidFill>
          <a:ln w="13811">
            <a:solidFill>
              <a:srgbClr val="303B69"/>
            </a:solidFill>
            <a:prstDash val="solid"/>
          </a:ln>
        </p:spPr>
        <p:txBody>
          <a:bodyPr/>
          <a:lstStyle/>
          <a:p>
            <a:endParaRPr lang="en-IN"/>
          </a:p>
        </p:txBody>
      </p:sp>
      <p:sp>
        <p:nvSpPr>
          <p:cNvPr id="12" name="Text 9"/>
          <p:cNvSpPr/>
          <p:nvPr/>
        </p:nvSpPr>
        <p:spPr>
          <a:xfrm>
            <a:off x="9458444" y="3684508"/>
            <a:ext cx="289810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Data Privacy and Security</a:t>
            </a:r>
            <a:endParaRPr lang="en-US" sz="2187" dirty="0"/>
          </a:p>
        </p:txBody>
      </p:sp>
      <p:sp>
        <p:nvSpPr>
          <p:cNvPr id="13" name="Text 10"/>
          <p:cNvSpPr/>
          <p:nvPr/>
        </p:nvSpPr>
        <p:spPr>
          <a:xfrm>
            <a:off x="9458444" y="4601051"/>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Examine the privacy and security challenges of IoT-based traffic management and how they can be addressed.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sp>
        <p:nvSpPr>
          <p:cNvPr id="4" name="Text 1"/>
          <p:cNvSpPr/>
          <p:nvPr/>
        </p:nvSpPr>
        <p:spPr>
          <a:xfrm>
            <a:off x="833199" y="2018109"/>
            <a:ext cx="7477601" cy="2083118"/>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 The Future of IoT-based Traffic Management</a:t>
            </a:r>
            <a:endParaRPr lang="en-US" sz="4374" dirty="0"/>
          </a:p>
        </p:txBody>
      </p:sp>
      <p:sp>
        <p:nvSpPr>
          <p:cNvPr id="5" name="Text 2"/>
          <p:cNvSpPr/>
          <p:nvPr/>
        </p:nvSpPr>
        <p:spPr>
          <a:xfrm>
            <a:off x="833199" y="4434483"/>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 conclusion, IoT has revolutionized the way we manage traffic, offering innovative solutions to address challenges and improve efficiency. As technology continues to advance, we can expect even more exciting developments in the field, paving the way for smarter and safer cities.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557</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NARAAYANAN T</cp:lastModifiedBy>
  <cp:revision>3</cp:revision>
  <dcterms:created xsi:type="dcterms:W3CDTF">2023-09-29T13:47:53Z</dcterms:created>
  <dcterms:modified xsi:type="dcterms:W3CDTF">2023-09-29T13:55:55Z</dcterms:modified>
</cp:coreProperties>
</file>